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98" r:id="rId5"/>
    <p:sldId id="300" r:id="rId6"/>
    <p:sldId id="301" r:id="rId7"/>
    <p:sldId id="302" r:id="rId8"/>
    <p:sldId id="311" r:id="rId9"/>
    <p:sldId id="303" r:id="rId10"/>
    <p:sldId id="304" r:id="rId11"/>
    <p:sldId id="305" r:id="rId12"/>
    <p:sldId id="310" r:id="rId13"/>
    <p:sldId id="307" r:id="rId14"/>
    <p:sldId id="308" r:id="rId15"/>
    <p:sldId id="312" r:id="rId16"/>
    <p:sldId id="309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06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2CF2B-E82F-4152-ADD2-ED47E5A676F4}" type="datetimeFigureOut">
              <a:rPr lang="pt-BR" smtClean="0"/>
              <a:t>02/12/2022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E9163-63CE-4B6F-8106-3CB82B73A73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8664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9FF0D-B331-4276-BF84-39B369306F99}" type="datetimeFigureOut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564A1-17BF-464F-B2FE-65DA37285BF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17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70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814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4E8571-58AC-4B02-A72C-B7E3E60A7BA5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C2D5DC-E9E6-4460-9005-9561D7AE5062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616C38-4A2F-4C3B-B502-7E51C7F0342F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B7CE7-B188-4FE4-8B6E-3889DBBDC355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932F7F-8399-49FC-B033-AD7A4B77F998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506B10-4878-49BC-96DE-C536CADA3095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0B6ED2-E191-4517-BA6B-37A4CEFA3A0D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DB650E8-F74D-4BD3-A6BC-1B4D756C4BE8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B56C06F-C179-4D6D-A0AC-A9C8705BD208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72B881A2-478D-4079-BD8F-044C479AA962}" type="datetime1">
              <a:rPr lang="pt-BR" noProof="0" smtClean="0"/>
              <a:t>02/12/2022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flutter.dev/" TargetMode="External"/><Relationship Id="rId3" Type="http://schemas.openxmlformats.org/officeDocument/2006/relationships/hyperlink" Target="https://mariadb.com/" TargetMode="External"/><Relationship Id="rId7" Type="http://schemas.openxmlformats.org/officeDocument/2006/relationships/hyperlink" Target="http://www.clickideia.com.br/portal/conteudos/c/32/19008" TargetMode="External"/><Relationship Id="rId2" Type="http://schemas.openxmlformats.org/officeDocument/2006/relationships/hyperlink" Target="https://grafana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ehance.net/gallery/157075321/Ta-Calor" TargetMode="External"/><Relationship Id="rId5" Type="http://schemas.openxmlformats.org/officeDocument/2006/relationships/hyperlink" Target="https://github.com/tatianamiyazaki/Fatec-DSM-PI4" TargetMode="External"/><Relationship Id="rId4" Type="http://schemas.openxmlformats.org/officeDocument/2006/relationships/hyperlink" Target="https://www.sqlmanager.ne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projetopi4.duckdns.org:8123/a0d7b954_grafana/dashboard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m 3" descr="Imagem Ampliada de um pedaço de papel com um lápis sobre este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pt-BR" sz="4400" dirty="0">
                <a:solidFill>
                  <a:schemeClr val="tx1"/>
                </a:solidFill>
              </a:rPr>
              <a:t>Projeto P.I.</a:t>
            </a:r>
            <a:br>
              <a:rPr lang="pt-BR" sz="4400" dirty="0">
                <a:solidFill>
                  <a:schemeClr val="tx1"/>
                </a:solidFill>
              </a:rPr>
            </a:br>
            <a:br>
              <a:rPr lang="pt-BR" sz="4400" dirty="0">
                <a:solidFill>
                  <a:schemeClr val="tx1"/>
                </a:solidFill>
              </a:rPr>
            </a:br>
            <a:br>
              <a:rPr lang="pt-BR" sz="4400" dirty="0">
                <a:solidFill>
                  <a:schemeClr val="tx1"/>
                </a:solidFill>
              </a:rPr>
            </a:br>
            <a:r>
              <a:rPr lang="pt-BR" sz="4400" dirty="0">
                <a:solidFill>
                  <a:schemeClr val="tx1"/>
                </a:solidFill>
              </a:rPr>
              <a:t>Ta Calor?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1600" dirty="0"/>
              <a:t>4º Semestre de DSM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E3A81-EEB7-C51F-62EF-CBA92B00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Dashboard – </a:t>
            </a:r>
            <a:r>
              <a:rPr lang="pt-BR" dirty="0" err="1"/>
              <a:t>Grafana</a:t>
            </a:r>
            <a:br>
              <a:rPr lang="pt-BR" dirty="0"/>
            </a:br>
            <a:r>
              <a:rPr lang="pt-BR" sz="2000" dirty="0"/>
              <a:t>Estatística Descritiva</a:t>
            </a:r>
          </a:p>
        </p:txBody>
      </p:sp>
      <p:pic>
        <p:nvPicPr>
          <p:cNvPr id="20" name="Espaço Reservado para Conteúdo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994FAC5D-B95A-930A-79D0-E79084A331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158" y="2120899"/>
            <a:ext cx="4435899" cy="4079299"/>
          </a:xfrm>
        </p:spPr>
      </p:pic>
      <p:pic>
        <p:nvPicPr>
          <p:cNvPr id="18" name="Espaço Reservado para Conteúdo 17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926AF424-8184-A999-9B9F-E50D0BDA97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57943" y="2463522"/>
            <a:ext cx="5579004" cy="3256121"/>
          </a:xfrm>
        </p:spPr>
      </p:pic>
    </p:spTree>
    <p:extLst>
      <p:ext uri="{BB962C8B-B14F-4D97-AF65-F5344CB8AC3E}">
        <p14:creationId xmlns:p14="http://schemas.microsoft.com/office/powerpoint/2010/main" val="406254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E3A81-EEB7-C51F-62EF-CBA92B00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Dashboard – </a:t>
            </a:r>
            <a:r>
              <a:rPr lang="pt-BR" dirty="0" err="1"/>
              <a:t>Grafana</a:t>
            </a:r>
            <a:br>
              <a:rPr lang="pt-BR" dirty="0"/>
            </a:br>
            <a:r>
              <a:rPr lang="pt-BR" sz="2000" dirty="0"/>
              <a:t>Estatística Descritiva</a:t>
            </a:r>
          </a:p>
        </p:txBody>
      </p:sp>
      <p:pic>
        <p:nvPicPr>
          <p:cNvPr id="8" name="Espaço Reservado para Conteúdo 7" descr="Interface gráfica do usuário, Gráfico, Aplicativo&#10;&#10;Descrição gerada automaticamente">
            <a:extLst>
              <a:ext uri="{FF2B5EF4-FFF2-40B4-BE49-F238E27FC236}">
                <a16:creationId xmlns:a16="http://schemas.microsoft.com/office/drawing/2014/main" id="{F926D07A-A7D0-2C40-DB06-E5BC71CEE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9715" y="2120900"/>
            <a:ext cx="4474758" cy="3748088"/>
          </a:xfrm>
        </p:spPr>
      </p:pic>
      <p:pic>
        <p:nvPicPr>
          <p:cNvPr id="10" name="Espaço Reservado para Conteúdo 9" descr="Tela de vídeo game&#10;&#10;Descrição gerada automaticamente">
            <a:extLst>
              <a:ext uri="{FF2B5EF4-FFF2-40B4-BE49-F238E27FC236}">
                <a16:creationId xmlns:a16="http://schemas.microsoft.com/office/drawing/2014/main" id="{5ADAF123-0822-A49B-7A09-73C3CA68D5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8280" y="2929812"/>
            <a:ext cx="5607672" cy="1784571"/>
          </a:xfrm>
        </p:spPr>
      </p:pic>
    </p:spTree>
    <p:extLst>
      <p:ext uri="{BB962C8B-B14F-4D97-AF65-F5344CB8AC3E}">
        <p14:creationId xmlns:p14="http://schemas.microsoft.com/office/powerpoint/2010/main" val="249774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94874-D7AB-2841-E8BC-F08BC6F8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Estatística Descritiva</a:t>
            </a:r>
            <a:br>
              <a:rPr lang="pt-BR" dirty="0"/>
            </a:br>
            <a:r>
              <a:rPr lang="pt-BR" sz="2000" dirty="0"/>
              <a:t>Período: 01-11-2022 à 12-11-2022</a:t>
            </a:r>
          </a:p>
        </p:txBody>
      </p:sp>
      <p:pic>
        <p:nvPicPr>
          <p:cNvPr id="14" name="Espaço Reservado para Conteúdo 13" descr="Tabela&#10;&#10;Descrição gerada automaticamente">
            <a:extLst>
              <a:ext uri="{FF2B5EF4-FFF2-40B4-BE49-F238E27FC236}">
                <a16:creationId xmlns:a16="http://schemas.microsoft.com/office/drawing/2014/main" id="{F7DFDAF8-6270-D0D1-B4A0-925DBBB239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998576"/>
            <a:ext cx="10153088" cy="4122306"/>
          </a:xfrm>
        </p:spPr>
      </p:pic>
    </p:spTree>
    <p:extLst>
      <p:ext uri="{BB962C8B-B14F-4D97-AF65-F5344CB8AC3E}">
        <p14:creationId xmlns:p14="http://schemas.microsoft.com/office/powerpoint/2010/main" val="11881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ABFD5-9E47-2A34-2F84-ACB7F942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 sz="4800" dirty="0"/>
              <a:t>Estatística Preditiva</a:t>
            </a:r>
            <a:br>
              <a:rPr lang="pt-BR" sz="4800" dirty="0"/>
            </a:br>
            <a:r>
              <a:rPr lang="pt-BR" sz="2200" dirty="0"/>
              <a:t>Dados extraídos de 28-10-2022 a 07-11-2022</a:t>
            </a:r>
          </a:p>
        </p:txBody>
      </p:sp>
      <p:pic>
        <p:nvPicPr>
          <p:cNvPr id="5" name="Espaço Reservado para Conteúdo 5" descr="Tela de computador&#10;&#10;Descrição gerada automaticamente">
            <a:extLst>
              <a:ext uri="{FF2B5EF4-FFF2-40B4-BE49-F238E27FC236}">
                <a16:creationId xmlns:a16="http://schemas.microsoft.com/office/drawing/2014/main" id="{E40A0F24-9DB4-0C11-6C49-CA485B556D3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2039" t="27278" r="20078" b="15119"/>
          <a:stretch/>
        </p:blipFill>
        <p:spPr>
          <a:xfrm>
            <a:off x="1097281" y="2040041"/>
            <a:ext cx="10058664" cy="41845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1ED55E-1E38-1A06-5608-BF7920EE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786" y="5791925"/>
            <a:ext cx="348663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3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ABFD5-9E47-2A34-2F84-ACB7F942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Estatística Preditiva</a:t>
            </a:r>
            <a:br>
              <a:rPr lang="pt-BR" sz="4800" dirty="0"/>
            </a:br>
            <a:r>
              <a:rPr lang="pt-BR" sz="2200" dirty="0"/>
              <a:t>Dados extraídos de 28-10-2022 a 07-11-2022</a:t>
            </a:r>
          </a:p>
        </p:txBody>
      </p:sp>
      <p:pic>
        <p:nvPicPr>
          <p:cNvPr id="3" name="Espaço Reservado para Conteúdo 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1DAAFE5-E0FE-F5B7-97C5-B53AC160361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2626" t="28335" r="2567" b="20064"/>
          <a:stretch/>
        </p:blipFill>
        <p:spPr>
          <a:xfrm>
            <a:off x="946278" y="1933761"/>
            <a:ext cx="5858194" cy="1918506"/>
          </a:xfrm>
          <a:prstGeom prst="rect">
            <a:avLst/>
          </a:prstGeom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2DFFF4E-69E2-62CB-E1DF-C1AAD9594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50" t="30490" r="22009" b="26671"/>
          <a:stretch/>
        </p:blipFill>
        <p:spPr>
          <a:xfrm>
            <a:off x="6923687" y="2002939"/>
            <a:ext cx="4731027" cy="1780149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15EA528-0BE3-201C-4CC1-EFE4FB9316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0" t="34927" r="2767" b="22234"/>
          <a:stretch/>
        </p:blipFill>
        <p:spPr>
          <a:xfrm>
            <a:off x="2271537" y="3964776"/>
            <a:ext cx="7648926" cy="21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16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ABFD5-9E47-2A34-2F84-ACB7F942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 sz="4800" dirty="0"/>
              <a:t>Estatística Preditiva</a:t>
            </a:r>
            <a:br>
              <a:rPr lang="pt-BR" sz="4800" dirty="0"/>
            </a:br>
            <a:r>
              <a:rPr lang="pt-BR" sz="2200" dirty="0"/>
              <a:t>Dados extraídos de 01-11-2022 a 12-11-2022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4F00EA-C6EC-5A99-AE8A-7675B9FDD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87976"/>
            <a:ext cx="9192908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7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ABFD5-9E47-2A34-2F84-ACB7F942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Estatística Preditiva</a:t>
            </a:r>
            <a:br>
              <a:rPr lang="pt-BR" sz="4800" dirty="0"/>
            </a:br>
            <a:r>
              <a:rPr lang="pt-BR" sz="2200" dirty="0"/>
              <a:t>Dados extraídos de 01-11-2022 a 12-11-2022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8E24F8A-8CCD-B111-A0F5-A2DD4D87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48" y="2071109"/>
            <a:ext cx="780206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0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9A1A6-F791-BC18-C8EC-DEAD1DE3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</a:t>
            </a:r>
            <a:r>
              <a:rPr lang="pt-BR" dirty="0" err="1"/>
              <a:t>Ta</a:t>
            </a:r>
            <a:r>
              <a:rPr lang="pt-BR" dirty="0"/>
              <a:t> Calor?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5D852A-6DAF-8538-AFE3-1AC36F79B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6157" y="2104985"/>
            <a:ext cx="4639736" cy="3748193"/>
          </a:xfrm>
        </p:spPr>
        <p:txBody>
          <a:bodyPr/>
          <a:lstStyle/>
          <a:p>
            <a:r>
              <a:rPr lang="pt-BR" dirty="0"/>
              <a:t>O aplicativo </a:t>
            </a:r>
            <a:r>
              <a:rPr lang="pt-BR" dirty="0" err="1"/>
              <a:t>Ta</a:t>
            </a:r>
            <a:r>
              <a:rPr lang="pt-BR" dirty="0"/>
              <a:t> Calor? foi desenvolvido com </a:t>
            </a:r>
            <a:r>
              <a:rPr lang="pt-BR" dirty="0" err="1"/>
              <a:t>Flutter</a:t>
            </a:r>
            <a:r>
              <a:rPr lang="pt-BR" dirty="0"/>
              <a:t>, utilizando a linguagem Dart.</a:t>
            </a:r>
          </a:p>
          <a:p>
            <a:endParaRPr lang="pt-BR" dirty="0"/>
          </a:p>
        </p:txBody>
      </p:sp>
      <p:pic>
        <p:nvPicPr>
          <p:cNvPr id="8" name="Espaço Reservado para Conteúdo 7" descr="Uma imagem contendo Ícone&#10;&#10;Descrição gerada automaticamente">
            <a:extLst>
              <a:ext uri="{FF2B5EF4-FFF2-40B4-BE49-F238E27FC236}">
                <a16:creationId xmlns:a16="http://schemas.microsoft.com/office/drawing/2014/main" id="{DEB7A430-A93D-BF09-E91D-1CDCFA9A6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88947" y="2105090"/>
            <a:ext cx="3286897" cy="3748088"/>
          </a:xfrm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799E74C0-B0F1-BA0C-F38C-CF7B280D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04" y="3326137"/>
            <a:ext cx="2527041" cy="25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3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57E03-3C67-4E20-E2F7-7DB92DAA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Telas de Login e Cadastro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1D279DA5-33F0-7DC0-F3D3-736D8E0DC3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7952" y="2120900"/>
            <a:ext cx="1816146" cy="3748088"/>
          </a:xfr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AC701DAE-C420-BCD8-42F3-7743E4E339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07276" y="2120900"/>
            <a:ext cx="1819636" cy="3748088"/>
          </a:xfrm>
        </p:spPr>
      </p:pic>
    </p:spTree>
    <p:extLst>
      <p:ext uri="{BB962C8B-B14F-4D97-AF65-F5344CB8AC3E}">
        <p14:creationId xmlns:p14="http://schemas.microsoft.com/office/powerpoint/2010/main" val="119067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7A055-61A5-AFD9-3228-BDA4C01B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Dashboard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5435A22-9B93-6971-673F-27BA4CB2E5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9485" y="2120900"/>
            <a:ext cx="1831173" cy="3748088"/>
          </a:xfr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B5AB973F-112D-5595-25DE-0DBE788034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No dashboard existem três botões que informam a temperatura, umidade e raios UV em tempo real.</a:t>
            </a:r>
          </a:p>
          <a:p>
            <a:r>
              <a:rPr lang="pt-BR" dirty="0"/>
              <a:t>Ao clicar nos botões ocorre o direcionamento para gráficos de cada uma das medidas.</a:t>
            </a:r>
          </a:p>
          <a:p>
            <a:r>
              <a:rPr lang="pt-BR" dirty="0"/>
              <a:t>Há ainda espaço para cadastro de número de telefone celular para recebimento de notificações, mas esta funcionalidade ainda está em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837369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dirty="0"/>
              <a:t>Participantes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227157"/>
              </p:ext>
            </p:extLst>
          </p:nvPr>
        </p:nvGraphicFramePr>
        <p:xfrm>
          <a:off x="1096963" y="2216879"/>
          <a:ext cx="10058400" cy="3262100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00584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rtl="0"/>
                      <a:r>
                        <a:rPr lang="pt-BR" sz="1800" b="0" cap="all" spc="150" noProof="0" dirty="0">
                          <a:solidFill>
                            <a:schemeClr val="lt1"/>
                          </a:solidFill>
                        </a:rPr>
                        <a:t>Nomes do colaboradores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André Luís de Andrade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Bruno Wesley Barbosa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Fabrício Rangel de Sousa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Guilherme Henrique Carvalho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Tatiana Hitomi Miyazaki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Vinícius Roberto Polo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F8177-B59D-34CF-1183-BC30632F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D74714-92C2-4890-B542-CFAEFFD1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369" y="1968759"/>
            <a:ext cx="2087261" cy="427225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E93EE11-F5DC-BD09-1A6C-AE8E34EAD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67" y="1940414"/>
            <a:ext cx="2087261" cy="43005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3230EEE-4642-C35E-0646-9B4C8C17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172" y="2017249"/>
            <a:ext cx="2087261" cy="42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27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7D266-E3F7-9D13-F3BB-0DDA0391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e 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8A6123-A753-89A3-D9CD-C1A8C6F86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20900"/>
            <a:ext cx="10058399" cy="37481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Abaixo seguem os links das ferramentas usadas e como são, para pesquisa e uso. Do projeto no </a:t>
            </a:r>
            <a:r>
              <a:rPr lang="pt-BR" dirty="0" err="1"/>
              <a:t>Github</a:t>
            </a:r>
            <a:r>
              <a:rPr lang="pt-BR" dirty="0"/>
              <a:t> e </a:t>
            </a:r>
            <a:r>
              <a:rPr lang="pt-BR" dirty="0" err="1"/>
              <a:t>behance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https://grafana.com/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3"/>
              </a:rPr>
              <a:t>https://mariadb.com/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4"/>
              </a:rPr>
              <a:t>https://www.sqlmanager.net/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5"/>
              </a:rPr>
              <a:t>https://github.com/tatianamiyazaki/Fatec-DSM-PI4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6"/>
              </a:rPr>
              <a:t>https://www.behance.net/gallery/157075321/Ta-Calor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7"/>
              </a:rPr>
              <a:t>http://www.clickideia.com.br/portal/conteudos/c/32/19008</a:t>
            </a:r>
            <a:r>
              <a:rPr lang="pt-BR" dirty="0"/>
              <a:t>, acesso em 15 out. 2022.</a:t>
            </a:r>
          </a:p>
          <a:p>
            <a:pPr marL="0" indent="0">
              <a:buNone/>
            </a:pPr>
            <a:r>
              <a:rPr lang="pt-BR" dirty="0">
                <a:hlinkClick r:id="rId8"/>
              </a:rPr>
              <a:t>https://docs.flutter.dev/</a:t>
            </a:r>
            <a:r>
              <a:rPr lang="pt-BR" dirty="0"/>
              <a:t>, acesso em 02 dez. 2022.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527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153BE-53DB-EB13-8FD9-DD649160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C8E1D-709D-BE95-C27A-A283F1AEE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/>
              <a:t>O  Projeto Interdisciplinar do 4º semestre de DSM (Desenvolvimento de Software Multiplataforma) do grupo 4, é sobre o clima, com uma central meteorológica caseira, na qual são utilizados sensores e microcontroladores para monitoramento da temperatura, umidade do ar e o nível de Raios UV em tempo real.</a:t>
            </a:r>
          </a:p>
          <a:p>
            <a:pPr lvl="1"/>
            <a:r>
              <a:rPr lang="pt-BR" dirty="0"/>
              <a:t>Esses dados podem ser usados tanto para profissionais da saúde, empresas e usuários comuns, pois visa a emissão de alertas sobre os perigos da alta temperatura, baixa umidade e incidência de Raios UV para saúde das pessoas.</a:t>
            </a:r>
          </a:p>
          <a:p>
            <a:pPr lvl="1"/>
            <a:r>
              <a:rPr lang="pt-BR" dirty="0"/>
              <a:t>Foram utilizados para o projeto dois tipos de sensores e dois microcontroladores (ESP8266), o sistema de gravação e comunicação MQTT (</a:t>
            </a:r>
            <a:r>
              <a:rPr lang="pt-BR" dirty="0" err="1"/>
              <a:t>Tasmota</a:t>
            </a:r>
            <a:r>
              <a:rPr lang="pt-BR" dirty="0"/>
              <a:t>), serviços de controle e visualização dos dados (Home </a:t>
            </a:r>
            <a:r>
              <a:rPr lang="pt-BR" dirty="0" err="1"/>
              <a:t>Assistant</a:t>
            </a:r>
            <a:r>
              <a:rPr lang="pt-BR" dirty="0"/>
              <a:t>), para a extração dos dados o </a:t>
            </a:r>
            <a:r>
              <a:rPr lang="pt-BR" dirty="0" err="1"/>
              <a:t>MariaDB</a:t>
            </a:r>
            <a:r>
              <a:rPr lang="pt-BR" dirty="0"/>
              <a:t> (MySQL) e para os gráficos e estatísticas o </a:t>
            </a:r>
            <a:r>
              <a:rPr lang="pt-BR" dirty="0" err="1"/>
              <a:t>Grafana</a:t>
            </a:r>
            <a:r>
              <a:rPr lang="pt-BR" dirty="0"/>
              <a:t> e Excel.</a:t>
            </a:r>
          </a:p>
        </p:txBody>
      </p:sp>
    </p:spTree>
    <p:extLst>
      <p:ext uri="{BB962C8B-B14F-4D97-AF65-F5344CB8AC3E}">
        <p14:creationId xmlns:p14="http://schemas.microsoft.com/office/powerpoint/2010/main" val="294015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4810E-DF92-19AF-703E-8C760652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Fotos dos sensores e microcontroladores</a:t>
            </a:r>
          </a:p>
        </p:txBody>
      </p:sp>
      <p:pic>
        <p:nvPicPr>
          <p:cNvPr id="5" name="Espaço Reservado para Conteúdo 4" descr="Uma imagem contendo ao ar livre, edifício, estátua, pedra&#10;&#10;Descrição gerada automaticamente">
            <a:extLst>
              <a:ext uri="{FF2B5EF4-FFF2-40B4-BE49-F238E27FC236}">
                <a16:creationId xmlns:a16="http://schemas.microsoft.com/office/drawing/2014/main" id="{3E7591C7-E863-D9A8-59D0-558CD23232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66585" y="2038917"/>
            <a:ext cx="2649977" cy="2347123"/>
          </a:xfr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C87A29C9-3406-954F-46B6-8A8D9F92E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1238" y="4900848"/>
            <a:ext cx="9854442" cy="96824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pt-BR" sz="1200" dirty="0"/>
              <a:t>     ESP82866 e Sensor DHT11 			   	     ESP8266 e Sensor </a:t>
            </a:r>
            <a:r>
              <a:rPr lang="pt-BR" sz="1200" dirty="0" err="1"/>
              <a:t>Generic</a:t>
            </a:r>
            <a:br>
              <a:rPr lang="pt-BR" sz="1200" dirty="0"/>
            </a:br>
            <a:r>
              <a:rPr lang="pt-BR" sz="1200" dirty="0"/>
              <a:t>      (Temperatura e umidade)				(Sensor de incidência de Raios UV)</a:t>
            </a:r>
            <a:br>
              <a:rPr lang="pt-BR" sz="1200" dirty="0"/>
            </a:br>
            <a:r>
              <a:rPr lang="pt-BR" sz="1200" dirty="0"/>
              <a:t>					O sensor precisa da luz do sol para medir com mais precisão e não pode molhar.</a:t>
            </a:r>
          </a:p>
        </p:txBody>
      </p:sp>
      <p:pic>
        <p:nvPicPr>
          <p:cNvPr id="7" name="Imagem 6" descr="Circuito eletrônico com fios&#10;&#10;Descrição gerada automaticamente">
            <a:extLst>
              <a:ext uri="{FF2B5EF4-FFF2-40B4-BE49-F238E27FC236}">
                <a16:creationId xmlns:a16="http://schemas.microsoft.com/office/drawing/2014/main" id="{DE8F5E3A-B582-B95B-9E8B-59D5BBB1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38" y="2039026"/>
            <a:ext cx="2524053" cy="2779948"/>
          </a:xfrm>
          <a:prstGeom prst="rect">
            <a:avLst/>
          </a:prstGeom>
        </p:spPr>
      </p:pic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5B6BD32-8224-961B-59BB-E78CCD01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187" y="2038917"/>
            <a:ext cx="1327493" cy="2779948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F2F5B46-61B7-2690-4C2C-BFBBEEDDDAEF}"/>
              </a:ext>
            </a:extLst>
          </p:cNvPr>
          <p:cNvCxnSpPr/>
          <p:nvPr/>
        </p:nvCxnSpPr>
        <p:spPr>
          <a:xfrm flipV="1">
            <a:off x="8808440" y="4186106"/>
            <a:ext cx="880844" cy="632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EBB8B91-2B45-8B06-E05E-1A81495A076B}"/>
              </a:ext>
            </a:extLst>
          </p:cNvPr>
          <p:cNvCxnSpPr/>
          <p:nvPr/>
        </p:nvCxnSpPr>
        <p:spPr>
          <a:xfrm flipH="1" flipV="1">
            <a:off x="8137321" y="4286774"/>
            <a:ext cx="671119" cy="53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4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5E3EF-F916-908D-C8CE-B015198B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</a:t>
            </a:r>
          </a:p>
        </p:txBody>
      </p:sp>
      <p:pic>
        <p:nvPicPr>
          <p:cNvPr id="11" name="Espaço Reservado para Conteúdo 10" descr="Linha do tempo&#10;&#10;Descrição gerada automaticamente">
            <a:extLst>
              <a:ext uri="{FF2B5EF4-FFF2-40B4-BE49-F238E27FC236}">
                <a16:creationId xmlns:a16="http://schemas.microsoft.com/office/drawing/2014/main" id="{1D036761-DA22-7A92-43A9-0B70D0A64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95973" y="1975561"/>
            <a:ext cx="6000053" cy="4339138"/>
          </a:xfrm>
        </p:spPr>
      </p:pic>
    </p:spTree>
    <p:extLst>
      <p:ext uri="{BB962C8B-B14F-4D97-AF65-F5344CB8AC3E}">
        <p14:creationId xmlns:p14="http://schemas.microsoft.com/office/powerpoint/2010/main" val="112234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414A0-5581-582E-C86E-0A545BE9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FFD725-36B0-C4ED-2490-A6C5D6B1D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4258" y="2290564"/>
            <a:ext cx="9964443" cy="3748193"/>
          </a:xfrm>
        </p:spPr>
        <p:txBody>
          <a:bodyPr/>
          <a:lstStyle/>
          <a:p>
            <a:r>
              <a:rPr lang="pt-BR" dirty="0"/>
              <a:t>Para a parte de Estatística Aplicada foram usadas algumas ferramentas para extração e manipulação dos dados coletados através do projeto </a:t>
            </a:r>
            <a:r>
              <a:rPr lang="pt-BR" dirty="0" err="1"/>
              <a:t>IoT</a:t>
            </a:r>
            <a:r>
              <a:rPr lang="pt-BR" dirty="0"/>
              <a:t> realizado.</a:t>
            </a:r>
          </a:p>
          <a:p>
            <a:r>
              <a:rPr lang="pt-BR" dirty="0"/>
              <a:t>Foram eles: O </a:t>
            </a:r>
            <a:r>
              <a:rPr lang="pt-BR" dirty="0" err="1"/>
              <a:t>Grafana</a:t>
            </a:r>
            <a:r>
              <a:rPr lang="pt-BR" dirty="0"/>
              <a:t>, Excel, </a:t>
            </a:r>
            <a:r>
              <a:rPr lang="pt-BR" dirty="0" err="1"/>
              <a:t>MariaDB</a:t>
            </a:r>
            <a:r>
              <a:rPr lang="pt-BR" dirty="0"/>
              <a:t> e Manager MySQL.</a:t>
            </a:r>
          </a:p>
          <a:p>
            <a:r>
              <a:rPr lang="pt-BR" dirty="0"/>
              <a:t>O </a:t>
            </a:r>
            <a:r>
              <a:rPr lang="pt-BR" dirty="0" err="1"/>
              <a:t>Grafana</a:t>
            </a:r>
            <a:r>
              <a:rPr lang="pt-BR" dirty="0"/>
              <a:t> foi utilizado dentro do ambiente do Home </a:t>
            </a:r>
            <a:r>
              <a:rPr lang="pt-BR" dirty="0" err="1"/>
              <a:t>Assistant</a:t>
            </a:r>
            <a:r>
              <a:rPr lang="pt-BR" dirty="0"/>
              <a:t>, já integrado e com dados em tempo real e manipuláveis, para criar o dashboard da parte descritiva dos dados.</a:t>
            </a:r>
          </a:p>
          <a:p>
            <a:r>
              <a:rPr lang="pt-BR" dirty="0"/>
              <a:t>O Excel foi utilizado para realizar a parte dos dados preditivos.</a:t>
            </a:r>
          </a:p>
          <a:p>
            <a:r>
              <a:rPr lang="pt-BR" dirty="0"/>
              <a:t>O </a:t>
            </a:r>
            <a:r>
              <a:rPr lang="pt-BR" dirty="0" err="1"/>
              <a:t>MariaDB</a:t>
            </a:r>
            <a:r>
              <a:rPr lang="pt-BR" dirty="0"/>
              <a:t> é onde os dados são gravados diariamente e, juntamente com o Manager MySQL, é possível visualizar as tabelas, as informações e realizar a extração para várias plataformas e leitores de dados.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614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1098D-6EDA-7512-7384-B8058DC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Links e acessos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CEB31F-C061-A8CD-0FF7-196B1AE09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3801291" cy="2684895"/>
          </a:xfrm>
        </p:spPr>
        <p:txBody>
          <a:bodyPr>
            <a:normAutofit fontScale="85000" lnSpcReduction="10000"/>
          </a:bodyPr>
          <a:lstStyle/>
          <a:p>
            <a:r>
              <a:rPr lang="pt-BR" sz="1800" dirty="0"/>
              <a:t>Para ter acesso ao Dashboard do </a:t>
            </a:r>
            <a:r>
              <a:rPr lang="pt-BR" sz="1800" dirty="0" err="1"/>
              <a:t>Grafana</a:t>
            </a:r>
            <a:r>
              <a:rPr lang="pt-BR" sz="1800" dirty="0"/>
              <a:t> é necessário entrar no Home </a:t>
            </a:r>
            <a:r>
              <a:rPr lang="pt-BR" sz="1800" dirty="0" err="1"/>
              <a:t>Assistant</a:t>
            </a:r>
            <a:r>
              <a:rPr lang="pt-BR" sz="1800" dirty="0"/>
              <a:t>, com um usuário e senha, disponibilizado aqui para visualização, assim como o link de acesso:</a:t>
            </a:r>
          </a:p>
          <a:p>
            <a:pPr>
              <a:spcBef>
                <a:spcPts val="600"/>
              </a:spcBef>
            </a:pPr>
            <a:r>
              <a:rPr lang="pt-BR" sz="1800" dirty="0"/>
              <a:t>Usuário: </a:t>
            </a:r>
            <a:r>
              <a:rPr lang="pt-BR" sz="1800" dirty="0" err="1"/>
              <a:t>malu</a:t>
            </a:r>
            <a:endParaRPr lang="pt-BR" sz="1800" dirty="0"/>
          </a:p>
          <a:p>
            <a:pPr>
              <a:spcBef>
                <a:spcPts val="600"/>
              </a:spcBef>
            </a:pPr>
            <a:r>
              <a:rPr lang="pt-BR" sz="1800" dirty="0"/>
              <a:t>Senha: </a:t>
            </a:r>
            <a:r>
              <a:rPr lang="pt-BR" sz="1800" dirty="0" err="1"/>
              <a:t>malu</a:t>
            </a:r>
            <a:endParaRPr lang="pt-BR" sz="1800" dirty="0"/>
          </a:p>
          <a:p>
            <a:r>
              <a:rPr lang="pt-BR" sz="1800" dirty="0"/>
              <a:t>Link: </a:t>
            </a:r>
            <a:r>
              <a:rPr lang="pt-BR" sz="1800" dirty="0">
                <a:hlinkClick r:id="rId2"/>
              </a:rPr>
              <a:t>http://projetopi4.duckdns.org:8123/a0d7b954_grafana/dashboard</a:t>
            </a:r>
            <a:endParaRPr lang="pt-BR" sz="1800" dirty="0"/>
          </a:p>
          <a:p>
            <a:endParaRPr lang="pt-BR" dirty="0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7E5F0BD-23C9-4D8B-95B5-E981FA4B5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1" y="2120900"/>
            <a:ext cx="5978219" cy="37481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530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3911C-1FB7-F5FD-FE1A-708DAD5A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E3ED97-44C8-843B-AD55-0733023A4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Com os dados enviados pelos sensores, podemos ter mais clareza do que tínhamos que analisar, o que extrair e o que usar.</a:t>
            </a:r>
          </a:p>
          <a:p>
            <a:r>
              <a:rPr lang="pt-BR" dirty="0"/>
              <a:t>Durante esse período, percebemos que a temperatura, umidade e os Raios UV estão interligados entre si. Na medida em que a temperatura sobe e a umidade cai, percebemos que o ar fica mais seco, temos aquela sensação de calor muito alto, que dá vontade de beber água a todo momento. E com isso os Raios UV, durante o dia, costumam ficar sempre altos, em níveis,  de acordo com a OMS, prejudiciais à saúde. Passe sempre protetor solar e ao sair, reforce.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714823-5620-BF5A-2805-9D4B03044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20900"/>
            <a:ext cx="5175380" cy="37481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 Já quando a umidade está alta e a temperatura também, percebemos que temos a sensação de calor e abafamento, onde o corpo transpira mais, dando aquela sensação de que estamos suando parados.</a:t>
            </a:r>
          </a:p>
          <a:p>
            <a:pPr marL="0" indent="0">
              <a:buNone/>
            </a:pPr>
            <a:r>
              <a:rPr lang="pt-BR" dirty="0"/>
              <a:t>Os níveis de umidade até o momento mudaram muito, pois começou a chover com a chegada da primavera e a aproximação do verão. No inicio do projeto, tínhamos índices de umidade baixos, agora, com as chuvas, a umidade se mantém alta, o que é otimo para a nossa saúde.</a:t>
            </a:r>
          </a:p>
          <a:p>
            <a:pPr marL="0" indent="0">
              <a:buNone/>
            </a:pPr>
            <a:r>
              <a:rPr lang="pt-BR" dirty="0"/>
              <a:t>Os níveis de Raios UV também aumentaram a aproximação do verão, ficando mais intensos na maior parte do dia.</a:t>
            </a:r>
          </a:p>
        </p:txBody>
      </p:sp>
    </p:spTree>
    <p:extLst>
      <p:ext uri="{BB962C8B-B14F-4D97-AF65-F5344CB8AC3E}">
        <p14:creationId xmlns:p14="http://schemas.microsoft.com/office/powerpoint/2010/main" val="6761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E54CA-6F49-1F57-236B-641EA4C9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Dashboard – Home Assistant</a:t>
            </a:r>
          </a:p>
        </p:txBody>
      </p:sp>
      <p:pic>
        <p:nvPicPr>
          <p:cNvPr id="6" name="Espaço Reservado para Conteúdo 5" descr="Tela de computador com jogo&#10;&#10;Descrição gerada automaticamente">
            <a:extLst>
              <a:ext uri="{FF2B5EF4-FFF2-40B4-BE49-F238E27FC236}">
                <a16:creationId xmlns:a16="http://schemas.microsoft.com/office/drawing/2014/main" id="{3FFCB401-6C5B-70BC-95D3-4315EDBE8A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46314" y="2024150"/>
            <a:ext cx="6899372" cy="3872390"/>
          </a:xfrm>
        </p:spPr>
      </p:pic>
    </p:spTree>
    <p:extLst>
      <p:ext uri="{BB962C8B-B14F-4D97-AF65-F5344CB8AC3E}">
        <p14:creationId xmlns:p14="http://schemas.microsoft.com/office/powerpoint/2010/main" val="216041394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33_TF22712842.potx" id="{7F73A76B-BC45-4F88-8DCF-02A30FA03981}" vid="{5A04F2D8-F0B9-438E-990B-52973E9F316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575A3F6714A04EA1A22A52D0528B24" ma:contentTypeVersion="10" ma:contentTypeDescription="Create a new document." ma:contentTypeScope="" ma:versionID="293f8e9a79171f2c27ff3379dd761259">
  <xsd:schema xmlns:xsd="http://www.w3.org/2001/XMLSchema" xmlns:xs="http://www.w3.org/2001/XMLSchema" xmlns:p="http://schemas.microsoft.com/office/2006/metadata/properties" xmlns:ns3="2e5112f0-384f-46a9-a8a1-a33fea0f4220" xmlns:ns4="9eca4912-71bb-468d-a9e5-0db1c977d5a6" targetNamespace="http://schemas.microsoft.com/office/2006/metadata/properties" ma:root="true" ma:fieldsID="e88fb04d5d763ea7890fa8d256d76d55" ns3:_="" ns4:_="">
    <xsd:import namespace="2e5112f0-384f-46a9-a8a1-a33fea0f4220"/>
    <xsd:import namespace="9eca4912-71bb-468d-a9e5-0db1c977d5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5112f0-384f-46a9-a8a1-a33fea0f42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ca4912-71bb-468d-a9e5-0db1c977d5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F1DEEC-C9EC-4237-959B-9B527628E4C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e5112f0-384f-46a9-a8a1-a33fea0f4220"/>
    <ds:schemaRef ds:uri="9eca4912-71bb-468d-a9e5-0db1c977d5a6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{3D65230D-2E97-4C6B-BB36-CE2CD11A7582}tf22712842_win32</Template>
  <TotalTime>870</TotalTime>
  <Words>922</Words>
  <Application>Microsoft Office PowerPoint</Application>
  <PresentationFormat>Widescreen</PresentationFormat>
  <Paragraphs>66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Bookman Old Style</vt:lpstr>
      <vt:lpstr>Calibri</vt:lpstr>
      <vt:lpstr>Franklin Gothic Book</vt:lpstr>
      <vt:lpstr>1_RetrospectVTI</vt:lpstr>
      <vt:lpstr>Projeto P.I.   Ta Calor?</vt:lpstr>
      <vt:lpstr>Participantes</vt:lpstr>
      <vt:lpstr>Resumo</vt:lpstr>
      <vt:lpstr>Fotos dos sensores e microcontroladores</vt:lpstr>
      <vt:lpstr>Fluxograma</vt:lpstr>
      <vt:lpstr>Ferramentas</vt:lpstr>
      <vt:lpstr>Links e acessos</vt:lpstr>
      <vt:lpstr>Análise dos Dados</vt:lpstr>
      <vt:lpstr>Dashboard – Home Assistant</vt:lpstr>
      <vt:lpstr>Dashboard – Grafana Estatística Descritiva</vt:lpstr>
      <vt:lpstr>Dashboard – Grafana Estatística Descritiva</vt:lpstr>
      <vt:lpstr>Estatística Descritiva Período: 01-11-2022 à 12-11-2022</vt:lpstr>
      <vt:lpstr>Estatística Preditiva Dados extraídos de 28-10-2022 a 07-11-2022</vt:lpstr>
      <vt:lpstr>Estatística Preditiva Dados extraídos de 28-10-2022 a 07-11-2022</vt:lpstr>
      <vt:lpstr>Estatística Preditiva Dados extraídos de 01-11-2022 a 12-11-2022</vt:lpstr>
      <vt:lpstr>Estatística Preditiva Dados extraídos de 01-11-2022 a 12-11-2022</vt:lpstr>
      <vt:lpstr>Aplicativo Ta Calor?</vt:lpstr>
      <vt:lpstr>Telas de Login e Cadastro</vt:lpstr>
      <vt:lpstr>Dashboard</vt:lpstr>
      <vt:lpstr>Gráficos</vt:lpstr>
      <vt:lpstr>Links e 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P.I  Ta Calor?</dc:title>
  <dc:creator>FABRICIO RANGEL DE SOUSA</dc:creator>
  <cp:lastModifiedBy>Tatiana Hitomi Miyazaki</cp:lastModifiedBy>
  <cp:revision>13</cp:revision>
  <dcterms:created xsi:type="dcterms:W3CDTF">2022-11-14T15:44:37Z</dcterms:created>
  <dcterms:modified xsi:type="dcterms:W3CDTF">2022-12-02T22:24:25Z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0x0101003F575A3F6714A04EA1A22A52D0528B24</vt:lpwstr>
  </property>
</Properties>
</file>